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5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5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76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72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6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6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3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7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7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6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2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5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2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BE2598-F0A4-4165-9315-CF41DDFF5C6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F2F4BAE-83A8-4474-B87A-49862F3E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36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Harvest Still Life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Let’s practice!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Today: your goal is to sketch and color a gourd.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Keep in mind all that we covered.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Don’t be afraid to experiment!  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0.etsystatic.com/007/0/6373307/il_570xN.390660008_c6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6400800" cy="6456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tse3.mm.bing.net/th?id=OIP.Maaa186ec06ba56525977bfdd1b6bb711o0&amp;pid=15.1&amp;P=0&amp;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4724400" cy="6355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tresorellehomedesigns.com/Harvest_Still_Life_Email_Size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49157" cy="626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Begin by Sketching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601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381000"/>
            <a:ext cx="7765322" cy="5410201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When sketching, use </a:t>
            </a:r>
            <a:r>
              <a:rPr lang="en-US" sz="2800" b="1" u="sng" dirty="0" smtClean="0">
                <a:solidFill>
                  <a:srgbClr val="FFFF00"/>
                </a:solidFill>
              </a:rPr>
              <a:t>LIGHT </a:t>
            </a:r>
            <a:r>
              <a:rPr lang="en-US" sz="2800" b="1" dirty="0">
                <a:solidFill>
                  <a:srgbClr val="FFFF00"/>
                </a:solidFill>
              </a:rPr>
              <a:t>pencil pressure.  You can use multiple pencil lines to get just the right angle, curve, etc. 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3690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36900" indent="0">
              <a:buNone/>
            </a:pPr>
            <a:r>
              <a:rPr lang="en-US" sz="2800" b="1" u="sng" dirty="0" smtClean="0">
                <a:solidFill>
                  <a:srgbClr val="FFFF00"/>
                </a:solidFill>
              </a:rPr>
              <a:t>CENTER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your design.  </a:t>
            </a:r>
            <a:r>
              <a:rPr lang="en-US" sz="2800" b="1" dirty="0" smtClean="0">
                <a:solidFill>
                  <a:srgbClr val="FFFF00"/>
                </a:solidFill>
              </a:rPr>
              <a:t>It’s ok if items “go off the page”.  </a:t>
            </a:r>
          </a:p>
          <a:p>
            <a:pPr marL="36900" indent="0"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3690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Look for </a:t>
            </a:r>
            <a:r>
              <a:rPr lang="en-US" sz="2800" b="1" u="sng" dirty="0" smtClean="0">
                <a:solidFill>
                  <a:srgbClr val="FFFF00"/>
                </a:solidFill>
              </a:rPr>
              <a:t>BASIC SHAPES</a:t>
            </a:r>
            <a:r>
              <a:rPr lang="en-US" sz="2800" b="1" dirty="0" smtClean="0">
                <a:solidFill>
                  <a:srgbClr val="FFFF00"/>
                </a:solidFill>
              </a:rPr>
              <a:t> like circles, triangles and rectangles.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533400"/>
            <a:ext cx="7765322" cy="525780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Think about </a:t>
            </a:r>
            <a:r>
              <a:rPr lang="en-US" sz="3200" b="1" u="sng" dirty="0" smtClean="0">
                <a:solidFill>
                  <a:srgbClr val="FFFF00"/>
                </a:solidFill>
              </a:rPr>
              <a:t>PROPORTION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of the items. 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36900" indent="0">
              <a:buNone/>
            </a:pPr>
            <a:endParaRPr lang="en-US" sz="3200" b="1" dirty="0">
              <a:solidFill>
                <a:srgbClr val="FFFF00"/>
              </a:solidFill>
            </a:endParaRPr>
          </a:p>
          <a:p>
            <a:pPr marL="3690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Think about </a:t>
            </a:r>
            <a:r>
              <a:rPr lang="en-US" sz="3200" b="1" u="sng" dirty="0" smtClean="0">
                <a:solidFill>
                  <a:srgbClr val="FFFF00"/>
                </a:solidFill>
              </a:rPr>
              <a:t>LOCATION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of the items in relation to one another. 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36900" indent="0">
              <a:buNone/>
            </a:pPr>
            <a:endParaRPr lang="en-US" sz="3200" b="1" dirty="0">
              <a:solidFill>
                <a:srgbClr val="FFFF00"/>
              </a:solidFill>
            </a:endParaRPr>
          </a:p>
          <a:p>
            <a:pPr marL="3690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After you have drawn the items, identify the </a:t>
            </a:r>
            <a:r>
              <a:rPr lang="en-US" sz="3200" b="1" u="sng" dirty="0" smtClean="0">
                <a:solidFill>
                  <a:srgbClr val="FFFF00"/>
                </a:solidFill>
              </a:rPr>
              <a:t>LIGHT SOURCE </a:t>
            </a:r>
            <a:r>
              <a:rPr lang="en-US" sz="3200" b="1" dirty="0" smtClean="0">
                <a:solidFill>
                  <a:srgbClr val="FFFF00"/>
                </a:solidFill>
              </a:rPr>
              <a:t>and </a:t>
            </a:r>
            <a:r>
              <a:rPr lang="en-US" sz="3200" b="1" dirty="0">
                <a:solidFill>
                  <a:srgbClr val="FFFF00"/>
                </a:solidFill>
              </a:rPr>
              <a:t>it’s </a:t>
            </a:r>
            <a:r>
              <a:rPr lang="en-US" sz="3200" b="1" u="sng" dirty="0" smtClean="0">
                <a:solidFill>
                  <a:srgbClr val="FFFF00"/>
                </a:solidFill>
              </a:rPr>
              <a:t>DIRECTION</a:t>
            </a:r>
            <a:r>
              <a:rPr lang="en-US" sz="3200" b="1" dirty="0" smtClean="0">
                <a:solidFill>
                  <a:srgbClr val="FFFF00"/>
                </a:solidFill>
              </a:rPr>
              <a:t>.  </a:t>
            </a:r>
            <a:r>
              <a:rPr lang="en-US" sz="3200" b="1" dirty="0">
                <a:solidFill>
                  <a:srgbClr val="FFFF00"/>
                </a:solidFill>
              </a:rPr>
              <a:t>This will help you start to think about highlights and shadows.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Continue by Adding Color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8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457200"/>
            <a:ext cx="7765322" cy="5334001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Start by adding </a:t>
            </a:r>
            <a:r>
              <a:rPr lang="en-US" sz="3600" b="1" u="sng" dirty="0" smtClean="0">
                <a:solidFill>
                  <a:srgbClr val="FFFF00"/>
                </a:solidFill>
              </a:rPr>
              <a:t>BASIC COLORS</a:t>
            </a:r>
            <a:r>
              <a:rPr lang="en-US" sz="3600" b="1" dirty="0" smtClean="0">
                <a:solidFill>
                  <a:srgbClr val="FFFF00"/>
                </a:solidFill>
              </a:rPr>
              <a:t>.  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Continue by </a:t>
            </a:r>
            <a:r>
              <a:rPr lang="en-US" sz="3600" b="1" u="sng" dirty="0" smtClean="0">
                <a:solidFill>
                  <a:srgbClr val="FFFF00"/>
                </a:solidFill>
              </a:rPr>
              <a:t>BLENDING</a:t>
            </a:r>
            <a:r>
              <a:rPr lang="en-US" sz="3600" b="1" dirty="0" smtClean="0">
                <a:solidFill>
                  <a:srgbClr val="FFFF00"/>
                </a:solidFill>
              </a:rPr>
              <a:t> colors to create </a:t>
            </a:r>
            <a:r>
              <a:rPr lang="en-US" sz="3600" b="1" u="sng" dirty="0" smtClean="0">
                <a:solidFill>
                  <a:srgbClr val="FFFF00"/>
                </a:solidFill>
              </a:rPr>
              <a:t>HIGHLIGHTS</a:t>
            </a:r>
            <a:r>
              <a:rPr lang="en-US" sz="3600" b="1" dirty="0" smtClean="0">
                <a:solidFill>
                  <a:srgbClr val="FFFF00"/>
                </a:solidFill>
              </a:rPr>
              <a:t> and </a:t>
            </a:r>
            <a:r>
              <a:rPr lang="en-US" sz="3600" b="1" u="sng" dirty="0" smtClean="0">
                <a:solidFill>
                  <a:srgbClr val="FFFF00"/>
                </a:solidFill>
              </a:rPr>
              <a:t>SHADOWS</a:t>
            </a:r>
            <a:r>
              <a:rPr lang="en-US" sz="3600" b="1" dirty="0" smtClean="0">
                <a:solidFill>
                  <a:srgbClr val="FFFF00"/>
                </a:solidFill>
              </a:rPr>
              <a:t>.  </a:t>
            </a:r>
          </a:p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Don’t forget to add </a:t>
            </a:r>
            <a:r>
              <a:rPr lang="en-US" sz="3600" b="1" u="sng" dirty="0" smtClean="0">
                <a:solidFill>
                  <a:srgbClr val="FFFF00"/>
                </a:solidFill>
              </a:rPr>
              <a:t>DETAIL</a:t>
            </a:r>
            <a:r>
              <a:rPr lang="en-US" sz="3600" b="1" dirty="0" smtClean="0">
                <a:solidFill>
                  <a:srgbClr val="FFFF00"/>
                </a:solidFill>
              </a:rPr>
              <a:t> like </a:t>
            </a:r>
            <a:r>
              <a:rPr lang="en-US" sz="3600" b="1" u="sng" dirty="0" smtClean="0">
                <a:solidFill>
                  <a:srgbClr val="FFFF00"/>
                </a:solidFill>
              </a:rPr>
              <a:t>TEXTURE</a:t>
            </a:r>
            <a:r>
              <a:rPr lang="en-US" sz="3600" b="1" dirty="0" smtClean="0">
                <a:solidFill>
                  <a:srgbClr val="FFFF00"/>
                </a:solidFill>
              </a:rPr>
              <a:t> to make it look more realistic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64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40</TotalTime>
  <Words>165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Calisto MT</vt:lpstr>
      <vt:lpstr>Trebuchet MS</vt:lpstr>
      <vt:lpstr>Wingdings 2</vt:lpstr>
      <vt:lpstr>Slate</vt:lpstr>
      <vt:lpstr>Harvest Still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practice!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Harvest Still Life</dc:title>
  <dc:creator>The Kubus</dc:creator>
  <cp:lastModifiedBy>Windows User</cp:lastModifiedBy>
  <cp:revision>6</cp:revision>
  <dcterms:created xsi:type="dcterms:W3CDTF">2016-10-15T23:42:31Z</dcterms:created>
  <dcterms:modified xsi:type="dcterms:W3CDTF">2016-10-17T15:01:29Z</dcterms:modified>
</cp:coreProperties>
</file>