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3" r:id="rId8"/>
    <p:sldId id="264" r:id="rId9"/>
    <p:sldId id="265" r:id="rId10"/>
    <p:sldId id="266" r:id="rId11"/>
    <p:sldId id="267" r:id="rId12"/>
    <p:sldId id="268" r:id="rId13"/>
    <p:sldId id="270"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36B35C-2856-4486-9FF0-B10797C316C4}"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3C434-E2AE-4D36-B195-26C61CEE3DE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36B35C-2856-4486-9FF0-B10797C316C4}"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3C434-E2AE-4D36-B195-26C61CEE3D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36B35C-2856-4486-9FF0-B10797C316C4}"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3C434-E2AE-4D36-B195-26C61CEE3D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36B35C-2856-4486-9FF0-B10797C316C4}"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3C434-E2AE-4D36-B195-26C61CEE3D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36B35C-2856-4486-9FF0-B10797C316C4}"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3C434-E2AE-4D36-B195-26C61CEE3DE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36B35C-2856-4486-9FF0-B10797C316C4}"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A3C434-E2AE-4D36-B195-26C61CEE3D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36B35C-2856-4486-9FF0-B10797C316C4}" type="datetimeFigureOut">
              <a:rPr lang="en-US" smtClean="0"/>
              <a:t>5/13/2018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A3C434-E2AE-4D36-B195-26C61CEE3D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36B35C-2856-4486-9FF0-B10797C316C4}" type="datetimeFigureOut">
              <a:rPr lang="en-US" smtClean="0"/>
              <a:t>5/13/2018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A3C434-E2AE-4D36-B195-26C61CEE3D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36B35C-2856-4486-9FF0-B10797C316C4}" type="datetimeFigureOut">
              <a:rPr lang="en-US" smtClean="0"/>
              <a:t>5/13/2018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A3C434-E2AE-4D36-B195-26C61CEE3D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36B35C-2856-4486-9FF0-B10797C316C4}"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A3C434-E2AE-4D36-B195-26C61CEE3D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36B35C-2856-4486-9FF0-B10797C316C4}"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A3C434-E2AE-4D36-B195-26C61CEE3DE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36B35C-2856-4486-9FF0-B10797C316C4}" type="datetimeFigureOut">
              <a:rPr lang="en-US" smtClean="0"/>
              <a:t>5/13/2018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3C434-E2AE-4D36-B195-26C61CEE3D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incredibleart.org/lessons/high/images/kencrayon2.jpg" TargetMode="Externa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http://www.incredibleart.org/lessons/high/images/kencrayon1.jp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lstStyle/>
          <a:p>
            <a:r>
              <a:rPr lang="en-US" dirty="0" smtClean="0"/>
              <a:t>ILLUMINATED LETTER</a:t>
            </a:r>
            <a:endParaRPr lang="en-US" dirty="0"/>
          </a:p>
        </p:txBody>
      </p:sp>
      <p:sp>
        <p:nvSpPr>
          <p:cNvPr id="3" name="Subtitle 2"/>
          <p:cNvSpPr>
            <a:spLocks noGrp="1"/>
          </p:cNvSpPr>
          <p:nvPr>
            <p:ph type="subTitle" idx="1"/>
          </p:nvPr>
        </p:nvSpPr>
        <p:spPr/>
        <p:txBody>
          <a:bodyPr/>
          <a:lstStyle/>
          <a:p>
            <a:endParaRPr lang="en-US"/>
          </a:p>
        </p:txBody>
      </p:sp>
      <p:pic>
        <p:nvPicPr>
          <p:cNvPr id="4" name="Picture 3" descr="illumination handout image"/>
          <p:cNvPicPr/>
          <p:nvPr/>
        </p:nvPicPr>
        <p:blipFill>
          <a:blip r:embed="rId2" cstate="print"/>
          <a:srcRect/>
          <a:stretch>
            <a:fillRect/>
          </a:stretch>
        </p:blipFill>
        <p:spPr bwMode="auto">
          <a:xfrm>
            <a:off x="2286000" y="1371600"/>
            <a:ext cx="4419600" cy="5486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t>
            </a:r>
            <a:r>
              <a:rPr lang="en-US" dirty="0" smtClean="0"/>
              <a:t>tep 3</a:t>
            </a:r>
            <a:br>
              <a:rPr lang="en-US" dirty="0" smtClean="0"/>
            </a:br>
            <a:endParaRPr lang="en-US" dirty="0"/>
          </a:p>
        </p:txBody>
      </p:sp>
      <p:graphicFrame>
        <p:nvGraphicFramePr>
          <p:cNvPr id="4" name="Content Placeholder 3"/>
          <p:cNvGraphicFramePr>
            <a:graphicFrameLocks noGrp="1"/>
          </p:cNvGraphicFramePr>
          <p:nvPr>
            <p:ph idx="1"/>
          </p:nvPr>
        </p:nvGraphicFramePr>
        <p:xfrm>
          <a:off x="1524000" y="1676400"/>
          <a:ext cx="7239000" cy="4937760"/>
        </p:xfrm>
        <a:graphic>
          <a:graphicData uri="http://schemas.openxmlformats.org/drawingml/2006/table">
            <a:tbl>
              <a:tblPr/>
              <a:tblGrid>
                <a:gridCol w="3657600"/>
                <a:gridCol w="3581400"/>
              </a:tblGrid>
              <a:tr h="4800600">
                <a:tc>
                  <a:txBody>
                    <a:bodyPr/>
                    <a:lstStyle/>
                    <a:p>
                      <a:endParaRPr lang="en-US" dirty="0"/>
                    </a:p>
                  </a:txBody>
                  <a:tcPr marL="0" marR="0" marT="0" marB="0" anchor="ctr">
                    <a:lnL>
                      <a:noFill/>
                    </a:lnL>
                    <a:lnR>
                      <a:noFill/>
                    </a:lnR>
                    <a:lnT>
                      <a:noFill/>
                    </a:lnT>
                    <a:lnB>
                      <a:noFill/>
                    </a:lnB>
                  </a:tcPr>
                </a:tc>
                <a:tc>
                  <a:txBody>
                    <a:bodyPr/>
                    <a:lstStyle/>
                    <a:p>
                      <a:r>
                        <a:rPr lang="en-US" sz="3600" dirty="0" smtClean="0"/>
                        <a:t>Use </a:t>
                      </a:r>
                      <a:r>
                        <a:rPr lang="en-US" sz="3600" dirty="0"/>
                        <a:t>Dark Green and color in the sides of the shape, use Medium Green again to blend the two colors. Always use the lighter colors of the </a:t>
                      </a:r>
                      <a:r>
                        <a:rPr lang="en-US" sz="3600" dirty="0" smtClean="0"/>
                        <a:t>two </a:t>
                      </a:r>
                      <a:r>
                        <a:rPr lang="en-US" sz="3600" dirty="0"/>
                        <a:t>for blending.</a:t>
                      </a:r>
                    </a:p>
                  </a:txBody>
                  <a:tcPr marL="0" marR="0" marT="0" marB="0" anchor="ctr">
                    <a:lnL>
                      <a:noFill/>
                    </a:lnL>
                    <a:lnR>
                      <a:noFill/>
                    </a:lnR>
                    <a:lnT>
                      <a:noFill/>
                    </a:lnT>
                    <a:lnB>
                      <a:noFill/>
                    </a:lnB>
                  </a:tcPr>
                </a:tc>
              </a:tr>
            </a:tbl>
          </a:graphicData>
        </a:graphic>
      </p:graphicFrame>
      <p:pic>
        <p:nvPicPr>
          <p:cNvPr id="21505" name="Picture 1" descr="http://juliannakunstler.com/images_art2/col_p_10.jpg"/>
          <p:cNvPicPr>
            <a:picLocks noChangeAspect="1" noChangeArrowheads="1"/>
          </p:cNvPicPr>
          <p:nvPr/>
        </p:nvPicPr>
        <p:blipFill>
          <a:blip r:embed="rId2" cstate="print"/>
          <a:srcRect/>
          <a:stretch>
            <a:fillRect/>
          </a:stretch>
        </p:blipFill>
        <p:spPr bwMode="auto">
          <a:xfrm>
            <a:off x="304800" y="1600200"/>
            <a:ext cx="4776000" cy="189547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t>
            </a:r>
            <a:r>
              <a:rPr lang="en-US" dirty="0" smtClean="0"/>
              <a:t>tep 4</a:t>
            </a:r>
            <a:br>
              <a:rPr lang="en-US" dirty="0" smtClean="0"/>
            </a:br>
            <a:endParaRPr lang="en-US" dirty="0"/>
          </a:p>
        </p:txBody>
      </p:sp>
      <p:graphicFrame>
        <p:nvGraphicFramePr>
          <p:cNvPr id="4" name="Content Placeholder 3"/>
          <p:cNvGraphicFramePr>
            <a:graphicFrameLocks noGrp="1"/>
          </p:cNvGraphicFramePr>
          <p:nvPr>
            <p:ph idx="1"/>
          </p:nvPr>
        </p:nvGraphicFramePr>
        <p:xfrm>
          <a:off x="1676400" y="1447800"/>
          <a:ext cx="7010400" cy="5105400"/>
        </p:xfrm>
        <a:graphic>
          <a:graphicData uri="http://schemas.openxmlformats.org/drawingml/2006/table">
            <a:tbl>
              <a:tblPr/>
              <a:tblGrid>
                <a:gridCol w="3505200"/>
                <a:gridCol w="3505200"/>
              </a:tblGrid>
              <a:tr h="5105400">
                <a:tc>
                  <a:txBody>
                    <a:bodyPr/>
                    <a:lstStyle/>
                    <a:p>
                      <a:endParaRPr lang="en-US" dirty="0"/>
                    </a:p>
                  </a:txBody>
                  <a:tcPr marL="0" marR="0" marT="0" marB="0" anchor="ctr">
                    <a:lnL>
                      <a:noFill/>
                    </a:lnL>
                    <a:lnR>
                      <a:noFill/>
                    </a:lnR>
                    <a:lnT>
                      <a:noFill/>
                    </a:lnT>
                    <a:lnB>
                      <a:noFill/>
                    </a:lnB>
                  </a:tcPr>
                </a:tc>
                <a:tc>
                  <a:txBody>
                    <a:bodyPr/>
                    <a:lstStyle/>
                    <a:p>
                      <a:r>
                        <a:rPr lang="en-US" sz="4400" dirty="0" smtClean="0"/>
                        <a:t>Use </a:t>
                      </a:r>
                      <a:r>
                        <a:rPr lang="en-US" sz="4400" dirty="0"/>
                        <a:t>White pencil to blend the middle part - the lightest area.</a:t>
                      </a:r>
                    </a:p>
                  </a:txBody>
                  <a:tcPr marL="0" marR="0" marT="0" marB="0" anchor="ctr">
                    <a:lnL>
                      <a:noFill/>
                    </a:lnL>
                    <a:lnR>
                      <a:noFill/>
                    </a:lnR>
                    <a:lnT>
                      <a:noFill/>
                    </a:lnT>
                    <a:lnB>
                      <a:noFill/>
                    </a:lnB>
                  </a:tcPr>
                </a:tc>
              </a:tr>
            </a:tbl>
          </a:graphicData>
        </a:graphic>
      </p:graphicFrame>
      <p:pic>
        <p:nvPicPr>
          <p:cNvPr id="25601" name="Picture 1" descr="http://juliannakunstler.com/images_art2/col_p_11.jpg"/>
          <p:cNvPicPr>
            <a:picLocks noChangeAspect="1" noChangeArrowheads="1"/>
          </p:cNvPicPr>
          <p:nvPr/>
        </p:nvPicPr>
        <p:blipFill>
          <a:blip r:embed="rId2" cstate="print"/>
          <a:srcRect/>
          <a:stretch>
            <a:fillRect/>
          </a:stretch>
        </p:blipFill>
        <p:spPr bwMode="auto">
          <a:xfrm>
            <a:off x="228600" y="2971800"/>
            <a:ext cx="4776000" cy="18954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WATERCOLOR PENCIL TECHNIQUES:</a:t>
            </a:r>
            <a:endParaRPr lang="en-US" dirty="0"/>
          </a:p>
        </p:txBody>
      </p:sp>
      <p:sp>
        <p:nvSpPr>
          <p:cNvPr id="3" name="Content Placeholder 2"/>
          <p:cNvSpPr>
            <a:spLocks noGrp="1"/>
          </p:cNvSpPr>
          <p:nvPr>
            <p:ph idx="1"/>
          </p:nvPr>
        </p:nvSpPr>
        <p:spPr/>
        <p:txBody>
          <a:bodyPr/>
          <a:lstStyle/>
          <a:p>
            <a:r>
              <a:rPr lang="en-US" b="1" u="sng" dirty="0" smtClean="0"/>
              <a:t>DRY ON WET</a:t>
            </a:r>
            <a:r>
              <a:rPr lang="en-US" dirty="0" smtClean="0"/>
              <a:t>: wet your paper and draw with a dry watercolor pencil.</a:t>
            </a:r>
          </a:p>
          <a:p>
            <a:r>
              <a:rPr lang="en-US" b="1" u="sng" dirty="0" smtClean="0"/>
              <a:t>WET ON DRY</a:t>
            </a:r>
            <a:r>
              <a:rPr lang="en-US" dirty="0" smtClean="0"/>
              <a:t>: dip your watercolor pencil in water and draw with it on dry paper.</a:t>
            </a:r>
          </a:p>
          <a:p>
            <a:r>
              <a:rPr lang="en-US" b="1" u="sng" dirty="0" smtClean="0"/>
              <a:t>DRY ON DRY</a:t>
            </a:r>
            <a:r>
              <a:rPr lang="en-US" dirty="0" smtClean="0"/>
              <a:t>: color using a dry watercolor pencil.  Then, use a wet paintbrush to blend.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kencrayon2.jpg (34489 bytes)">
            <a:hlinkClick r:id="rId2"/>
          </p:cNvPr>
          <p:cNvPicPr/>
          <p:nvPr/>
        </p:nvPicPr>
        <p:blipFill>
          <a:blip r:embed="rId3" cstate="print"/>
          <a:srcRect/>
          <a:stretch>
            <a:fillRect/>
          </a:stretch>
        </p:blipFill>
        <p:spPr bwMode="auto">
          <a:xfrm>
            <a:off x="0" y="228600"/>
            <a:ext cx="4495800" cy="6629400"/>
          </a:xfrm>
          <a:prstGeom prst="rect">
            <a:avLst/>
          </a:prstGeom>
          <a:noFill/>
          <a:ln w="9525">
            <a:noFill/>
            <a:miter lim="800000"/>
            <a:headEnd/>
            <a:tailEnd/>
          </a:ln>
        </p:spPr>
      </p:pic>
      <p:pic>
        <p:nvPicPr>
          <p:cNvPr id="5" name="Picture 4" descr="kencrayon1.jpg (39415 bytes)">
            <a:hlinkClick r:id="rId4"/>
          </p:cNvPr>
          <p:cNvPicPr/>
          <p:nvPr/>
        </p:nvPicPr>
        <p:blipFill>
          <a:blip r:embed="rId5" cstate="print"/>
          <a:srcRect/>
          <a:stretch>
            <a:fillRect/>
          </a:stretch>
        </p:blipFill>
        <p:spPr bwMode="auto">
          <a:xfrm>
            <a:off x="4419600" y="381000"/>
            <a:ext cx="4724400" cy="6477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DRAW YOUR BORDER </a:t>
            </a:r>
            <a:r>
              <a:rPr lang="en-US" dirty="0" smtClean="0"/>
              <a:t>AROUND THE EDGE OF YOUR PAPER.</a:t>
            </a:r>
          </a:p>
          <a:p>
            <a:r>
              <a:rPr lang="en-US" b="1" u="sng" dirty="0" smtClean="0"/>
              <a:t>DRAW YOUR LETTER </a:t>
            </a:r>
            <a:r>
              <a:rPr lang="en-US" dirty="0" smtClean="0"/>
              <a:t>USING THE FONT YOU CHOSE IN THE CENTER OF YOUR PAPER.</a:t>
            </a:r>
          </a:p>
          <a:p>
            <a:r>
              <a:rPr lang="en-US" b="1" u="sng" dirty="0" smtClean="0"/>
              <a:t>DRAW YOUR STYLIZED IMAGES </a:t>
            </a:r>
            <a:r>
              <a:rPr lang="en-US" dirty="0" smtClean="0"/>
              <a:t>AROUND YOUR LETTER AND/OR BORDER.  </a:t>
            </a:r>
          </a:p>
          <a:p>
            <a:r>
              <a:rPr lang="en-US" b="1" u="sng" dirty="0" smtClean="0"/>
              <a:t>DRAW YOUR CHOSEN DESIGNS </a:t>
            </a:r>
            <a:r>
              <a:rPr lang="en-US" dirty="0" smtClean="0"/>
              <a:t>AROUND YOUR LETTER, BORDER AND STYLIZED IMAGES.  </a:t>
            </a:r>
          </a:p>
          <a:p>
            <a:r>
              <a:rPr lang="en-US" b="1" u="sng" dirty="0" smtClean="0"/>
              <a:t>ADD YOUR COLOR </a:t>
            </a:r>
            <a:r>
              <a:rPr lang="en-US" dirty="0" smtClean="0"/>
              <a:t>USING COLORED PENCILS AND/OR WATERCOLOR PENCILS.  BE SURE TO BLEND YOUR COLORS AND CREATE A GRADIENT.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THE NEXT WEEK, YOU WILL BE AN ILLUMINATOR:</a:t>
            </a:r>
            <a:endParaRPr lang="en-US" dirty="0"/>
          </a:p>
        </p:txBody>
      </p:sp>
      <p:sp>
        <p:nvSpPr>
          <p:cNvPr id="3" name="Content Placeholder 2"/>
          <p:cNvSpPr>
            <a:spLocks noGrp="1"/>
          </p:cNvSpPr>
          <p:nvPr>
            <p:ph idx="1"/>
          </p:nvPr>
        </p:nvSpPr>
        <p:spPr/>
        <p:txBody>
          <a:bodyPr/>
          <a:lstStyle/>
          <a:p>
            <a:r>
              <a:rPr lang="en-US" dirty="0" smtClean="0"/>
              <a:t>ILLUMINATION:</a:t>
            </a:r>
          </a:p>
          <a:p>
            <a:pPr>
              <a:buNone/>
            </a:pPr>
            <a:r>
              <a:rPr lang="en-US" dirty="0"/>
              <a:t>	</a:t>
            </a:r>
            <a:r>
              <a:rPr lang="en-US" dirty="0" smtClean="0"/>
              <a:t>in art, decoration of manuscripts and books with colored, gilded pictures, often referred to as miniatures (as in miniature paintings); </a:t>
            </a:r>
            <a:r>
              <a:rPr lang="en-US" dirty="0" err="1" smtClean="0"/>
              <a:t>historiated</a:t>
            </a:r>
            <a:r>
              <a:rPr lang="en-US" dirty="0" smtClean="0"/>
              <a:t> and decorated initials; and ornamental border designs.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HISTORY:</a:t>
            </a:r>
            <a:endParaRPr lang="en-US" dirty="0"/>
          </a:p>
        </p:txBody>
      </p:sp>
      <p:sp>
        <p:nvSpPr>
          <p:cNvPr id="3" name="Content Placeholder 2"/>
          <p:cNvSpPr>
            <a:spLocks noGrp="1"/>
          </p:cNvSpPr>
          <p:nvPr>
            <p:ph idx="1"/>
          </p:nvPr>
        </p:nvSpPr>
        <p:spPr/>
        <p:txBody>
          <a:bodyPr/>
          <a:lstStyle/>
          <a:p>
            <a:r>
              <a:rPr lang="en-US" dirty="0" smtClean="0"/>
              <a:t>During the middle ages, clerics and scribes would work tirelessly on pages of manuscripts for the church and for kings.  While they translated the Bible they would decorate or illuminate the first letter in a paragraph.  This miniature painting was one of the middle ages, or Gothic time period’s, best art.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STARTING YOUR ILLUMINATED LETTER:</a:t>
            </a:r>
            <a:endParaRPr lang="en-US" dirty="0"/>
          </a:p>
        </p:txBody>
      </p:sp>
      <p:sp>
        <p:nvSpPr>
          <p:cNvPr id="3" name="Content Placeholder 2"/>
          <p:cNvSpPr>
            <a:spLocks noGrp="1"/>
          </p:cNvSpPr>
          <p:nvPr>
            <p:ph idx="1"/>
          </p:nvPr>
        </p:nvSpPr>
        <p:spPr/>
        <p:txBody>
          <a:bodyPr>
            <a:normAutofit lnSpcReduction="10000"/>
          </a:bodyPr>
          <a:lstStyle/>
          <a:p>
            <a:r>
              <a:rPr lang="en-US" dirty="0" smtClean="0"/>
              <a:t>CHOOSE A </a:t>
            </a:r>
            <a:r>
              <a:rPr lang="en-US" b="1" u="sng" dirty="0" smtClean="0"/>
              <a:t>LETTER</a:t>
            </a:r>
            <a:r>
              <a:rPr lang="en-US" dirty="0" smtClean="0"/>
              <a:t> THAT HAS MEANING TO YOU SUCH AS AN INITIAL.  </a:t>
            </a:r>
          </a:p>
          <a:p>
            <a:r>
              <a:rPr lang="en-US" dirty="0" smtClean="0"/>
              <a:t>CHOOSE A </a:t>
            </a:r>
            <a:r>
              <a:rPr lang="en-US" b="1" u="sng" dirty="0" smtClean="0"/>
              <a:t>FONT</a:t>
            </a:r>
            <a:r>
              <a:rPr lang="en-US" dirty="0" smtClean="0"/>
              <a:t> FOR THAT LETTER.</a:t>
            </a:r>
          </a:p>
          <a:p>
            <a:r>
              <a:rPr lang="en-US" dirty="0" smtClean="0"/>
              <a:t>CHOOSE </a:t>
            </a:r>
            <a:r>
              <a:rPr lang="en-US" b="1" u="sng" dirty="0" smtClean="0"/>
              <a:t>IMAGES</a:t>
            </a:r>
            <a:r>
              <a:rPr lang="en-US" dirty="0" smtClean="0"/>
              <a:t> THAT GO WITH THE MEANING OF THE LETTER SUCH AS INTERESTS, HOBBIES, SPORTS, ETC.</a:t>
            </a:r>
          </a:p>
          <a:p>
            <a:r>
              <a:rPr lang="en-US" dirty="0" smtClean="0"/>
              <a:t>CHOOSE A </a:t>
            </a:r>
            <a:r>
              <a:rPr lang="en-US" b="1" u="sng" dirty="0" smtClean="0"/>
              <a:t>DESIGN</a:t>
            </a:r>
            <a:r>
              <a:rPr lang="en-US" dirty="0" smtClean="0"/>
              <a:t> STYLE SUCH AS ART DECO.</a:t>
            </a:r>
          </a:p>
          <a:p>
            <a:r>
              <a:rPr lang="en-US" dirty="0" smtClean="0"/>
              <a:t>MAKE SURE ALL YOUR ELEMENTS WORK WELL TOGETHER.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STYLIZED IMAGES: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mode of design called stylization means to </a:t>
            </a:r>
            <a:r>
              <a:rPr lang="en-US" b="1" u="sng" dirty="0" smtClean="0"/>
              <a:t>simplify things to their most basic components</a:t>
            </a:r>
            <a:r>
              <a:rPr lang="en-US" dirty="0" smtClean="0"/>
              <a:t>. Cartoons are stylized and simplified versions of real things. Sometimes when we stylize we can use less detail to show the same thing. </a:t>
            </a:r>
          </a:p>
          <a:p>
            <a:r>
              <a:rPr lang="en-US" dirty="0" smtClean="0"/>
              <a:t>For instance, if you were stylizing a bird and the feathers in the wing, you would simplify the number of feathers to a smaller number in order to see that it is a wing but not have to show every feather.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EXAMPLES:</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https://www.incredibleart.org/lessons/high/images/kencrayon4.jpg"/>
          <p:cNvPicPr>
            <a:picLocks noChangeAspect="1" noChangeArrowheads="1"/>
          </p:cNvPicPr>
          <p:nvPr/>
        </p:nvPicPr>
        <p:blipFill>
          <a:blip r:embed="rId2" cstate="print"/>
          <a:srcRect/>
          <a:stretch>
            <a:fillRect/>
          </a:stretch>
        </p:blipFill>
        <p:spPr bwMode="auto">
          <a:xfrm>
            <a:off x="381000" y="1447800"/>
            <a:ext cx="3834672" cy="5105400"/>
          </a:xfrm>
          <a:prstGeom prst="rect">
            <a:avLst/>
          </a:prstGeom>
          <a:noFill/>
        </p:spPr>
      </p:pic>
      <p:pic>
        <p:nvPicPr>
          <p:cNvPr id="1028" name="Picture 4" descr="https://www.incredibleart.org/lessons/high/images/kencrayon6.jpg"/>
          <p:cNvPicPr>
            <a:picLocks noChangeAspect="1" noChangeArrowheads="1"/>
          </p:cNvPicPr>
          <p:nvPr/>
        </p:nvPicPr>
        <p:blipFill>
          <a:blip r:embed="rId3" cstate="print"/>
          <a:srcRect/>
          <a:stretch>
            <a:fillRect/>
          </a:stretch>
        </p:blipFill>
        <p:spPr bwMode="auto">
          <a:xfrm>
            <a:off x="4958759" y="1371600"/>
            <a:ext cx="3880441" cy="518159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Blending Colored Pencils</a:t>
            </a:r>
            <a:endParaRPr lang="en-US" dirty="0"/>
          </a:p>
        </p:txBody>
      </p:sp>
      <p:graphicFrame>
        <p:nvGraphicFramePr>
          <p:cNvPr id="4" name="Content Placeholder 3"/>
          <p:cNvGraphicFramePr>
            <a:graphicFrameLocks noGrp="1"/>
          </p:cNvGraphicFramePr>
          <p:nvPr>
            <p:ph idx="1"/>
          </p:nvPr>
        </p:nvGraphicFramePr>
        <p:xfrm>
          <a:off x="1524000" y="1295400"/>
          <a:ext cx="6096000" cy="5279792"/>
        </p:xfrm>
        <a:graphic>
          <a:graphicData uri="http://schemas.openxmlformats.org/drawingml/2006/table">
            <a:tbl>
              <a:tblPr/>
              <a:tblGrid>
                <a:gridCol w="3048000"/>
                <a:gridCol w="3048000"/>
              </a:tblGrid>
              <a:tr h="4548272">
                <a:tc>
                  <a:txBody>
                    <a:bodyPr/>
                    <a:lstStyle/>
                    <a:p>
                      <a:endParaRPr lang="en-US"/>
                    </a:p>
                  </a:txBody>
                  <a:tcPr marL="0" marR="0" marT="0" marB="0">
                    <a:lnL>
                      <a:noFill/>
                    </a:lnL>
                    <a:lnR>
                      <a:noFill/>
                    </a:lnR>
                    <a:lnT>
                      <a:noFill/>
                    </a:lnT>
                    <a:lnB>
                      <a:noFill/>
                    </a:lnB>
                  </a:tcPr>
                </a:tc>
                <a:tc>
                  <a:txBody>
                    <a:bodyPr/>
                    <a:lstStyle/>
                    <a:p>
                      <a:r>
                        <a:rPr lang="en-US" sz="2400" dirty="0"/>
                        <a:t>Pick a dominant color - in this case it's </a:t>
                      </a:r>
                      <a:r>
                        <a:rPr lang="en-US" sz="2400" b="1" dirty="0"/>
                        <a:t>medium green</a:t>
                      </a:r>
                      <a:r>
                        <a:rPr lang="en-US" sz="2400" dirty="0"/>
                        <a:t>.</a:t>
                      </a:r>
                    </a:p>
                    <a:p>
                      <a:r>
                        <a:rPr lang="en-US" sz="2400" dirty="0"/>
                        <a:t>Prepare at least 3 pencils: WHITE, MEDIUM GREEN, and DARK GREEN. If you chose a different dominant color - use the formula:</a:t>
                      </a:r>
                    </a:p>
                  </a:txBody>
                  <a:tcPr marL="0" marR="0" marT="0" marB="0" anchor="ctr">
                    <a:lnL>
                      <a:noFill/>
                    </a:lnL>
                    <a:lnR>
                      <a:noFill/>
                    </a:lnR>
                    <a:lnT>
                      <a:noFill/>
                    </a:lnT>
                    <a:lnB>
                      <a:noFill/>
                    </a:lnB>
                  </a:tcPr>
                </a:tc>
              </a:tr>
              <a:tr h="691305">
                <a:tc gridSpan="2">
                  <a:txBody>
                    <a:bodyPr/>
                    <a:lstStyle/>
                    <a:p>
                      <a:pPr algn="ctr"/>
                      <a:r>
                        <a:rPr lang="en-US" sz="2400" dirty="0"/>
                        <a:t>White + Dominant color + Darker version of the main color</a:t>
                      </a:r>
                    </a:p>
                  </a:txBody>
                  <a:tcPr marL="0" marR="0" marT="0" marB="0">
                    <a:lnL>
                      <a:noFill/>
                    </a:lnL>
                    <a:lnR>
                      <a:noFill/>
                    </a:lnR>
                    <a:lnT>
                      <a:noFill/>
                    </a:lnT>
                    <a:lnB>
                      <a:noFill/>
                    </a:lnB>
                  </a:tcPr>
                </a:tc>
                <a:tc hMerge="1">
                  <a:txBody>
                    <a:bodyPr/>
                    <a:lstStyle/>
                    <a:p>
                      <a:endParaRPr lang="en-US"/>
                    </a:p>
                  </a:txBody>
                  <a:tcPr/>
                </a:tc>
              </a:tr>
            </a:tbl>
          </a:graphicData>
        </a:graphic>
      </p:graphicFrame>
      <p:pic>
        <p:nvPicPr>
          <p:cNvPr id="24577" name="Picture 1" descr="http://juliannakunstler.com/images_art2/col_p_12.jpg"/>
          <p:cNvPicPr>
            <a:picLocks noChangeAspect="1" noChangeArrowheads="1"/>
          </p:cNvPicPr>
          <p:nvPr/>
        </p:nvPicPr>
        <p:blipFill>
          <a:blip r:embed="rId2" cstate="print"/>
          <a:srcRect/>
          <a:stretch>
            <a:fillRect/>
          </a:stretch>
        </p:blipFill>
        <p:spPr bwMode="auto">
          <a:xfrm>
            <a:off x="304800" y="2286000"/>
            <a:ext cx="4008000" cy="15906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a:t>
            </a:r>
            <a:endParaRPr lang="en-US" dirty="0"/>
          </a:p>
        </p:txBody>
      </p:sp>
      <p:graphicFrame>
        <p:nvGraphicFramePr>
          <p:cNvPr id="4" name="Content Placeholder 3"/>
          <p:cNvGraphicFramePr>
            <a:graphicFrameLocks noGrp="1"/>
          </p:cNvGraphicFramePr>
          <p:nvPr>
            <p:ph idx="1"/>
          </p:nvPr>
        </p:nvGraphicFramePr>
        <p:xfrm>
          <a:off x="1371600" y="-228600"/>
          <a:ext cx="7162800" cy="7970520"/>
        </p:xfrm>
        <a:graphic>
          <a:graphicData uri="http://schemas.openxmlformats.org/drawingml/2006/table">
            <a:tbl>
              <a:tblPr/>
              <a:tblGrid>
                <a:gridCol w="3581400"/>
                <a:gridCol w="3581400"/>
              </a:tblGrid>
              <a:tr h="7970520">
                <a:tc>
                  <a:txBody>
                    <a:bodyPr/>
                    <a:lstStyle/>
                    <a:p>
                      <a:endParaRPr lang="en-US" sz="1600" dirty="0"/>
                    </a:p>
                  </a:txBody>
                  <a:tcPr marL="0" marR="0" marT="0" marB="0" anchor="ctr">
                    <a:lnL>
                      <a:noFill/>
                    </a:lnL>
                    <a:lnR>
                      <a:noFill/>
                    </a:lnR>
                    <a:lnT>
                      <a:noFill/>
                    </a:lnT>
                    <a:lnB>
                      <a:noFill/>
                    </a:lnB>
                  </a:tcPr>
                </a:tc>
                <a:tc>
                  <a:txBody>
                    <a:bodyPr/>
                    <a:lstStyle/>
                    <a:p>
                      <a:r>
                        <a:rPr lang="en-US" sz="3200" dirty="0" smtClean="0"/>
                        <a:t>Start </a:t>
                      </a:r>
                      <a:r>
                        <a:rPr lang="en-US" sz="3200" dirty="0"/>
                        <a:t>with a Medium Green. Shade lightly most of the surface</a:t>
                      </a:r>
                      <a:r>
                        <a:rPr lang="en-US" sz="3200" dirty="0" smtClean="0"/>
                        <a:t>. *Direction</a:t>
                      </a:r>
                      <a:r>
                        <a:rPr lang="en-US" sz="3200" baseline="0" dirty="0" smtClean="0"/>
                        <a:t> of coloring matters!  Choose a direction and stick with it.  Turn your paper if it feels awkward.  </a:t>
                      </a:r>
                      <a:endParaRPr lang="en-US" sz="3200" dirty="0"/>
                    </a:p>
                  </a:txBody>
                  <a:tcPr marL="0" marR="0" marT="0" marB="0" anchor="ctr">
                    <a:lnL>
                      <a:noFill/>
                    </a:lnL>
                    <a:lnR>
                      <a:noFill/>
                    </a:lnR>
                    <a:lnT>
                      <a:noFill/>
                    </a:lnT>
                    <a:lnB>
                      <a:noFill/>
                    </a:lnB>
                  </a:tcPr>
                </a:tc>
              </a:tr>
            </a:tbl>
          </a:graphicData>
        </a:graphic>
      </p:graphicFrame>
      <p:pic>
        <p:nvPicPr>
          <p:cNvPr id="23553" name="Picture 1" descr="http://juliannakunstler.com/images_art2/col_p_8.jpg"/>
          <p:cNvPicPr>
            <a:picLocks noChangeAspect="1" noChangeArrowheads="1"/>
          </p:cNvPicPr>
          <p:nvPr/>
        </p:nvPicPr>
        <p:blipFill>
          <a:blip r:embed="rId2" cstate="print"/>
          <a:srcRect/>
          <a:stretch>
            <a:fillRect/>
          </a:stretch>
        </p:blipFill>
        <p:spPr bwMode="auto">
          <a:xfrm>
            <a:off x="228600" y="3048000"/>
            <a:ext cx="3962400" cy="17430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t>
            </a:r>
            <a:r>
              <a:rPr lang="en-US" dirty="0" smtClean="0"/>
              <a:t>tep 2</a:t>
            </a:r>
            <a:br>
              <a:rPr lang="en-US" dirty="0" smtClean="0"/>
            </a:br>
            <a:endParaRPr lang="en-US" dirty="0"/>
          </a:p>
        </p:txBody>
      </p:sp>
      <p:graphicFrame>
        <p:nvGraphicFramePr>
          <p:cNvPr id="4" name="Content Placeholder 3"/>
          <p:cNvGraphicFramePr>
            <a:graphicFrameLocks noGrp="1"/>
          </p:cNvGraphicFramePr>
          <p:nvPr>
            <p:ph idx="1"/>
          </p:nvPr>
        </p:nvGraphicFramePr>
        <p:xfrm>
          <a:off x="1981200" y="1828800"/>
          <a:ext cx="6096000" cy="4419600"/>
        </p:xfrm>
        <a:graphic>
          <a:graphicData uri="http://schemas.openxmlformats.org/drawingml/2006/table">
            <a:tbl>
              <a:tblPr/>
              <a:tblGrid>
                <a:gridCol w="3124200"/>
                <a:gridCol w="2971800"/>
              </a:tblGrid>
              <a:tr h="4419600">
                <a:tc>
                  <a:txBody>
                    <a:bodyPr/>
                    <a:lstStyle/>
                    <a:p>
                      <a:endParaRPr lang="en-US" sz="3600" dirty="0"/>
                    </a:p>
                  </a:txBody>
                  <a:tcPr marL="0" marR="0" marT="0" marB="0" anchor="ctr">
                    <a:lnL>
                      <a:noFill/>
                    </a:lnL>
                    <a:lnR>
                      <a:noFill/>
                    </a:lnR>
                    <a:lnT>
                      <a:noFill/>
                    </a:lnT>
                    <a:lnB>
                      <a:noFill/>
                    </a:lnB>
                  </a:tcPr>
                </a:tc>
                <a:tc>
                  <a:txBody>
                    <a:bodyPr/>
                    <a:lstStyle/>
                    <a:p>
                      <a:r>
                        <a:rPr lang="en-US" sz="3600" dirty="0" smtClean="0"/>
                        <a:t>Go </a:t>
                      </a:r>
                      <a:r>
                        <a:rPr lang="en-US" sz="3600" dirty="0"/>
                        <a:t>over with the same Medium Green pencil and color more intensely, leaving the middle as is.</a:t>
                      </a:r>
                    </a:p>
                  </a:txBody>
                  <a:tcPr marL="0" marR="0" marT="0" marB="0" anchor="ctr">
                    <a:lnL>
                      <a:noFill/>
                    </a:lnL>
                    <a:lnR>
                      <a:noFill/>
                    </a:lnR>
                    <a:lnT>
                      <a:noFill/>
                    </a:lnT>
                    <a:lnB>
                      <a:noFill/>
                    </a:lnB>
                  </a:tcPr>
                </a:tc>
              </a:tr>
            </a:tbl>
          </a:graphicData>
        </a:graphic>
      </p:graphicFrame>
      <p:pic>
        <p:nvPicPr>
          <p:cNvPr id="22529" name="Picture 1" descr="http://juliannakunstler.com/images_art2/col_p_9.jpg"/>
          <p:cNvPicPr>
            <a:picLocks noChangeAspect="1" noChangeArrowheads="1"/>
          </p:cNvPicPr>
          <p:nvPr/>
        </p:nvPicPr>
        <p:blipFill>
          <a:blip r:embed="rId2" cstate="print"/>
          <a:srcRect/>
          <a:stretch>
            <a:fillRect/>
          </a:stretch>
        </p:blipFill>
        <p:spPr bwMode="auto">
          <a:xfrm>
            <a:off x="304800" y="2971800"/>
            <a:ext cx="4392000" cy="174307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520</Words>
  <Application>Microsoft Office PowerPoint</Application>
  <PresentationFormat>On-screen Show (4:3)</PresentationFormat>
  <Paragraphs>38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ILLUMINATED LETTER</vt:lpstr>
      <vt:lpstr>FOR THE NEXT WEEK, YOU WILL BE AN ILLUMINATOR:</vt:lpstr>
      <vt:lpstr>HISTORY:</vt:lpstr>
      <vt:lpstr>STARTING YOUR ILLUMINATED LETTER:</vt:lpstr>
      <vt:lpstr>STYLIZED IMAGES:</vt:lpstr>
      <vt:lpstr>STUDENT EXAMPLES:</vt:lpstr>
      <vt:lpstr>Blending Colored Pencils</vt:lpstr>
      <vt:lpstr>Step 1</vt:lpstr>
      <vt:lpstr>Step 2 </vt:lpstr>
      <vt:lpstr>Step 3 </vt:lpstr>
      <vt:lpstr>Step 4 </vt:lpstr>
      <vt:lpstr>WATERCOLOR PENCIL TECHNIQUES:</vt:lpstr>
      <vt:lpstr>Slide 13</vt:lpstr>
      <vt:lpstr>PUTTING IT ALL TOGETHER: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ILLUMINATED LETTER</dc:title>
  <dc:creator>The Kubus</dc:creator>
  <cp:lastModifiedBy>The Kubus</cp:lastModifiedBy>
  <cp:revision>11</cp:revision>
  <dcterms:created xsi:type="dcterms:W3CDTF">2018-05-13T14:16:31Z</dcterms:created>
  <dcterms:modified xsi:type="dcterms:W3CDTF">2018-05-13T15:04:34Z</dcterms:modified>
</cp:coreProperties>
</file>