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4" r:id="rId6"/>
    <p:sldId id="261" r:id="rId7"/>
    <p:sldId id="272" r:id="rId8"/>
    <p:sldId id="269" r:id="rId9"/>
    <p:sldId id="270" r:id="rId10"/>
    <p:sldId id="271" r:id="rId11"/>
    <p:sldId id="275" r:id="rId12"/>
    <p:sldId id="264" r:id="rId13"/>
    <p:sldId id="265" r:id="rId14"/>
    <p:sldId id="266" r:id="rId15"/>
    <p:sldId id="267" r:id="rId16"/>
    <p:sldId id="268" r:id="rId17"/>
    <p:sldId id="276" r:id="rId18"/>
    <p:sldId id="273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EDC8-0D89-4B78-B30D-4690F793579E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9EFB-D6CD-42F2-A30C-6AB38EF28A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yahoo.com/yhs/search?p=optical+illusion+definition&amp;ei=UTF-8&amp;hspart=mozilla&amp;hsimp=yhs-002" TargetMode="External"/><Relationship Id="rId2" Type="http://schemas.openxmlformats.org/officeDocument/2006/relationships/hyperlink" Target="http://juliannakunstler.com/art1_opt_d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=http%3A%2F%2Fsoftflexcompany.com%2Fimages%2Fspotlight%2Fimages%2FAug09-COLOR2.jpg&amp;action=clic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Optical Illusion Project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Inspired by </a:t>
            </a:r>
            <a:r>
              <a:rPr lang="en-US" dirty="0" err="1" smtClean="0"/>
              <a:t>Julianna</a:t>
            </a:r>
            <a:r>
              <a:rPr lang="en-US" dirty="0" smtClean="0"/>
              <a:t> </a:t>
            </a:r>
            <a:r>
              <a:rPr lang="en-US" dirty="0" err="1" smtClean="0"/>
              <a:t>Kunstler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 each other on the color wheel</a:t>
            </a:r>
          </a:p>
          <a:p>
            <a:endParaRPr lang="en-US" dirty="0"/>
          </a:p>
        </p:txBody>
      </p:sp>
      <p:pic>
        <p:nvPicPr>
          <p:cNvPr id="26626" name="Picture 2" descr="http://3.bp.blogspot.com/_CKHEK3fLVDo/TIZkbUeBfyI/AAAAAAAABgg/mhvr72VQI3c/s1600/compsfindingonwh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09800"/>
            <a:ext cx="4743450" cy="5038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optical de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145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Blending Colored Pencils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295400"/>
          <a:ext cx="6096000" cy="527979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5482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Pick a dominant color - in this case it's </a:t>
                      </a:r>
                      <a:r>
                        <a:rPr lang="en-US" sz="2400" b="1" dirty="0"/>
                        <a:t>medium green</a:t>
                      </a:r>
                      <a:r>
                        <a:rPr lang="en-US" sz="2400" dirty="0"/>
                        <a:t>.</a:t>
                      </a:r>
                    </a:p>
                    <a:p>
                      <a:r>
                        <a:rPr lang="en-US" sz="2400" dirty="0"/>
                        <a:t>Prepare at least 3 pencils: WHITE, MEDIUM GREEN, and DARK GREEN. If you chose a different dominant color - use the formula: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3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White + Dominant color + Darker version of the main color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577" name="Picture 1" descr="http://juliannakunstler.com/images_art2/col_p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4008000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981200"/>
          <a:ext cx="6096000" cy="35814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58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Start </a:t>
                      </a:r>
                      <a:r>
                        <a:rPr lang="en-US" sz="3600" dirty="0"/>
                        <a:t>with a Medium Green. Shade lightly most of the surface.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3553" name="Picture 1" descr="http://juliannakunstler.com/images_art2/col_p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0"/>
            <a:ext cx="4392000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tep 2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828800"/>
          <a:ext cx="6096000" cy="4419600"/>
        </p:xfrm>
        <a:graphic>
          <a:graphicData uri="http://schemas.openxmlformats.org/drawingml/2006/table">
            <a:tbl>
              <a:tblPr/>
              <a:tblGrid>
                <a:gridCol w="3124200"/>
                <a:gridCol w="2971800"/>
              </a:tblGrid>
              <a:tr h="441960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Go </a:t>
                      </a:r>
                      <a:r>
                        <a:rPr lang="en-US" sz="3600" dirty="0"/>
                        <a:t>over with the same Medium Green pencil and color more intensely, leaving the middle as is.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2529" name="Picture 1" descr="http://juliannakunstler.com/images_art2/col_p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4392000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tep 3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676400"/>
          <a:ext cx="7239000" cy="4937760"/>
        </p:xfrm>
        <a:graphic>
          <a:graphicData uri="http://schemas.openxmlformats.org/drawingml/2006/table">
            <a:tbl>
              <a:tblPr/>
              <a:tblGrid>
                <a:gridCol w="3657600"/>
                <a:gridCol w="3581400"/>
              </a:tblGrid>
              <a:tr h="480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Use </a:t>
                      </a:r>
                      <a:r>
                        <a:rPr lang="en-US" sz="3600" dirty="0"/>
                        <a:t>Dark Green and color in the sides of the shape, use Medium Green again to blend the two colors. Always use the lighter colors of the </a:t>
                      </a:r>
                      <a:r>
                        <a:rPr lang="en-US" sz="3600" dirty="0" smtClean="0"/>
                        <a:t>two </a:t>
                      </a:r>
                      <a:r>
                        <a:rPr lang="en-US" sz="3600" dirty="0"/>
                        <a:t>for blending.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505" name="Picture 1" descr="http://juliannakunstler.com/images_art2/col_p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4776000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tep 4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6400" y="1447800"/>
          <a:ext cx="7010400" cy="5105400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</a:tblGrid>
              <a:tr h="5105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Use </a:t>
                      </a:r>
                      <a:r>
                        <a:rPr lang="en-US" sz="4400" dirty="0"/>
                        <a:t>White pencil to blend the middle part - the lightest area.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5601" name="Picture 1" descr="http://juliannakunstler.com/images_art2/col_p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4776000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optical de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145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Time to practice!  </a:t>
            </a:r>
            <a:endParaRPr lang="en-US" sz="8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>
                <a:hlinkClick r:id="rId2"/>
              </a:rPr>
              <a:t>http://juliannakunstler.com/art1_opt_des.html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https://search.yahoo.com/yhs/search?p=optical+illusion+definition&amp;ei=UTF-8&amp;hspart=mozilla&amp;hsimp=yhs-002</a:t>
            </a:r>
            <a:endParaRPr lang="en-US" dirty="0" smtClean="0"/>
          </a:p>
          <a:p>
            <a:r>
              <a:rPr lang="en-US" dirty="0" smtClean="0"/>
              <a:t>https://images.search.yahoo.com/yhs/search;_ylt=AwrB8o_NXflXpS0A2JUunIlQ;_ylu=X3oDMTBsZ29xY3ZzBHNlYwNzZWFyY2gEc2xrA2J1dHRvbg--;_ylc=X1MDMTM1MTE5NTY5NARfcgMyBGJjawNkYmJkb2ExYnZpZzk0JTI2YiUzRDMlMjZzJTNEdjEEZnIDeWhzLW1vemlsbGEtMDAyBGdwcmlkAzdxTHJMY3BpUXQyMWwxMC5SVTdVekEEbXRlc3RpZANudWxsBG5fc3VnZwMxMARvcmlnaW4DaW1hZ2VzLnNlYXJjaC55YWhvby5jb20EcG9zAzAEcHFzdHIDBHBxc3RybAMEcXN0cmwDMTYEcXVlcnkDYW5hbG9nb3VzIGNvbG9ycwR0X3N0bXADMTQ3NTk2MDUwMQR2dGVzdGlkA251bGw-?gprid=7qLrLcpiQt21l10.RU7UzA&amp;pvid=LNbXfzY5LjHVrbhQV_lBJAogNjkuMQAAAADHjPLz&amp;p=analogous+colors&amp;fr=yhs-mozilla-002&amp;fr2=sb-top-images.search.yahoo.com&amp;ei=UTF-8&amp;n=60&amp;x=wrt&amp;hsimp=yhs-002&amp;hspart=mozilla#id=17&amp;iurl</a:t>
            </a:r>
            <a:r>
              <a:rPr lang="en-US" dirty="0" smtClean="0">
                <a:hlinkClick r:id="rId4" action="ppaction://hlinkfile"/>
              </a:rPr>
              <a:t>=http%3A%2F%2Fsoftflexcompany.com%2Fimages%2Fspotlight%2Fimages%2FAug09-COLOR2.jpg&amp;action=click</a:t>
            </a:r>
            <a:endParaRPr lang="en-US" dirty="0" smtClean="0"/>
          </a:p>
          <a:p>
            <a:r>
              <a:rPr lang="en-US" dirty="0" smtClean="0"/>
              <a:t>https://images.search.yahoo.com/yhs/search;_ylt=A0LEVvHKXflXp1oAgP4nnIlQ?p=monochromatic+colors&amp;fr=yhs-mozilla-002&amp;fr2=piv-web&amp;hspart=mozilla&amp;hsimp=yhs-002#id=145&amp;iurl=http%3A%2F%2Fwww.thepaintedsurface.com%2Fimages%2Ftint-tone-shade.jpg&amp;action=click</a:t>
            </a:r>
          </a:p>
          <a:p>
            <a:r>
              <a:rPr lang="en-US" dirty="0" smtClean="0"/>
              <a:t>https://images.search.yahoo.com/yhs/search;_ylt=AwrB8pENX_lXGXMA.EEunIlQ;_ylu=X3oDMTBsZ29xY3ZzBHNlYwNzZWFyY2gEc2xrA2J1dHRvbg--;_ylc=X1MDMTM1MTE5NTY5NARfcgMyBGJjawNkYmJkb2ExYnZpZzk0JTI2YiUzRDMlMjZzJTNEdjEEZnIDeWhzLW1vemlsbGEtMDAyBGdwcmlkAzNENk1PZy5BU2NxRnE1dmtIbjQxb0EEbXRlc3RpZANudWxsBG5fc3VnZwMxMARvcmlnaW4DaW1hZ2VzLnNlYXJjaC55YWhvby5jb20EcG9zAzAEcHFzdHIDBHBxc3RybAMEcXN0cmwDMjAEcXVlcnkDY29tcGxlbWVudGFyeSBjb2xvcnMEdF9zdG1wAzE0NzU5NjA2NTUEdnRlc3RpZANudWxs?gprid=3D6MOg.AScqFq5vkHn41oA&amp;pvid=2YjH3DY5LjHVrbhQV_lBJAd4NjkuMQAAAADaqZbc&amp;p=complementary+colors&amp;fr=yhs-mozilla-002&amp;fr2=sb-top-images.search.yahoo.com&amp;ei=UTF-8&amp;n=60&amp;x=wrt&amp;hsimp=yhs-002&amp;hspart=mozilla#id=7&amp;iurl=http%3A%2F%2F3.bp.blogspot.com%2F_CKHEK3fLVDo%2FTIZkbUeBfyI%2FAAAAAAAABgg%2Fmhvr72VQI3c%2Fs1600%2Fcompsfindingonwheel.jpg&amp;action=clic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optical de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145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op·ti·cal</a:t>
            </a:r>
            <a:r>
              <a:rPr lang="en-US" b="1" dirty="0" smtClean="0"/>
              <a:t> </a:t>
            </a:r>
            <a:r>
              <a:rPr lang="en-US" b="1" dirty="0" err="1" smtClean="0"/>
              <a:t>il·lu·sion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something that deceives the eye by appearing to be other than it is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going to deceive the eye by: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Using various lines</a:t>
            </a:r>
          </a:p>
          <a:p>
            <a:r>
              <a:rPr lang="en-US" sz="4000" dirty="0" smtClean="0"/>
              <a:t>Using various color schemes</a:t>
            </a:r>
          </a:p>
          <a:p>
            <a:r>
              <a:rPr lang="en-US" sz="4000" dirty="0" smtClean="0"/>
              <a:t>Blending colored pencils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optical de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145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will use vertical, wavy lines</a:t>
            </a:r>
          </a:p>
          <a:p>
            <a:r>
              <a:rPr lang="en-US" sz="4000" dirty="0" smtClean="0"/>
              <a:t>We will use one horizontal, wavy line</a:t>
            </a:r>
          </a:p>
          <a:p>
            <a:r>
              <a:rPr lang="en-US" sz="4000" dirty="0" smtClean="0"/>
              <a:t>Each section will be segmented by horizontal, short, concave lines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 Color Schemes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Monochromatic</a:t>
            </a:r>
          </a:p>
          <a:p>
            <a:r>
              <a:rPr lang="en-US" sz="5400" dirty="0" smtClean="0"/>
              <a:t>Analogous</a:t>
            </a:r>
          </a:p>
          <a:p>
            <a:r>
              <a:rPr lang="en-US" sz="5400" dirty="0" smtClean="0"/>
              <a:t>Complementary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Monochromatic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color (tints, tones, shades)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8674" name="Picture 2" descr="http://www.thepaintedsurface.com/images/tint-tone-sha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362200"/>
            <a:ext cx="27432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to each other on the color wheel</a:t>
            </a:r>
          </a:p>
          <a:p>
            <a:endParaRPr lang="en-US" dirty="0"/>
          </a:p>
        </p:txBody>
      </p:sp>
      <p:pic>
        <p:nvPicPr>
          <p:cNvPr id="27650" name="Picture 2" descr="https://tse3.mm.bing.net/th?id=OIP.M40d84bffbf44f7fd6591c364777514d4o0&amp;pid=15.1&amp;P=0&amp;w=300&amp;h=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14770"/>
            <a:ext cx="3886200" cy="4224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277</Words>
  <Application>Microsoft Office PowerPoint</Application>
  <PresentationFormat>On-screen Show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Optical Illusion Project</vt:lpstr>
      <vt:lpstr>Slide 2</vt:lpstr>
      <vt:lpstr>op·ti·cal il·lu·sion</vt:lpstr>
      <vt:lpstr>We are going to deceive the eye by:  </vt:lpstr>
      <vt:lpstr>Slide 5</vt:lpstr>
      <vt:lpstr>Lines</vt:lpstr>
      <vt:lpstr>3 Color Schemes</vt:lpstr>
      <vt:lpstr>Monochromatic</vt:lpstr>
      <vt:lpstr>Analogous</vt:lpstr>
      <vt:lpstr>Complementary</vt:lpstr>
      <vt:lpstr>Slide 11</vt:lpstr>
      <vt:lpstr>Blending Colored Pencils</vt:lpstr>
      <vt:lpstr>Step 1</vt:lpstr>
      <vt:lpstr>Step 2 </vt:lpstr>
      <vt:lpstr>Step 3 </vt:lpstr>
      <vt:lpstr>Step 4 </vt:lpstr>
      <vt:lpstr>Slide 17</vt:lpstr>
      <vt:lpstr>Slide 18</vt:lpstr>
      <vt:lpstr>Resources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Illusion Project</dc:title>
  <dc:creator>The Kubus</dc:creator>
  <cp:lastModifiedBy>The Kubus</cp:lastModifiedBy>
  <cp:revision>12</cp:revision>
  <dcterms:created xsi:type="dcterms:W3CDTF">2016-10-08T20:26:03Z</dcterms:created>
  <dcterms:modified xsi:type="dcterms:W3CDTF">2016-10-08T21:11:19Z</dcterms:modified>
</cp:coreProperties>
</file>